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17C3F-797D-4032-B8A8-8EE910095F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5E59DA-02F3-4680-B126-AA0B7A32EB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0F35F9-AACD-44E6-9B9C-69C31E2D5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C47B-537D-4640-BD2A-A1EA5283AE1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E3E9DE-3453-41B7-8C5A-E2F8B56B4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5D832-BC88-4654-AC60-B4BFDE81D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01886-E812-490C-97DC-E5EC98D742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20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32CD9-B62C-4A2C-9B8E-815A19E98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63BB2C-ED3C-48C2-A855-17E05E2286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7DE820-DF39-4B0C-BB4F-7419679F5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C47B-537D-4640-BD2A-A1EA5283AE1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148D4-6C06-4909-B10A-AEA7853F0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C69E49-8538-4B9C-978E-82A945AF7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01886-E812-490C-97DC-E5EC98D742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22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0E8C36-50F2-4F67-95CA-6CF6B84781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E9AAA2-DDB3-484B-9B25-5BF4E61A28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32295-8803-4F1F-9691-1B776188D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C47B-537D-4640-BD2A-A1EA5283AE1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E1D5FF-74F8-42D1-BEA3-90F7BD89F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27F52-DA0E-420D-B6D0-5381D67D8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01886-E812-490C-97DC-E5EC98D742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166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35D6B-E401-41CB-B7D5-9E8010432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CFB484-D472-4862-B77D-64DCE385A2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A3D18-441E-4E36-8B12-1AA5A5C71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C47B-537D-4640-BD2A-A1EA5283AE1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A445F5-32AF-4E3F-A614-4D8F4C19D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2A7505-C902-42FA-A9F2-1D2E214AC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01886-E812-490C-97DC-E5EC98D742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591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7B86C-5EBE-433B-91ED-EBBB8A530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3C8373-C5B8-4A4F-943A-7F136E975C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B2DB5-A999-4983-80A4-934771805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C47B-537D-4640-BD2A-A1EA5283AE1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F97336-29EC-4BCD-87D7-705642E8B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3080F0-9588-4022-B7DF-1FEBFB2F7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01886-E812-490C-97DC-E5EC98D742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05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DF72E-6171-4998-8E9B-CFF5C54D6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7A730-F470-43B3-9FCC-B33773ABE1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582853-0AF7-4BFA-8CC8-0A370CD8FD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191D37-5531-48F4-BE15-90302BB8E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C47B-537D-4640-BD2A-A1EA5283AE1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C5B56D-B003-4391-ADD8-DB3447093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E0D9B7-B765-4ECD-B869-59377277F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01886-E812-490C-97DC-E5EC98D742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320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95883-4E32-4272-9E91-867A81C7E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93872F-7EA3-44FC-927D-2E465C3BDF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E1CC46-3D65-4B20-9100-6513FB310A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72C874-BF81-4DAC-BB6D-C601524729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A9B418-F59D-4006-A13B-C02BD082E2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18365F-4ADC-4719-B01C-C0E1A60D6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C47B-537D-4640-BD2A-A1EA5283AE1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E20E22-01F2-4EED-8FE3-82B8F7F6B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35E752-192A-41D7-9D54-A5F05A903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01886-E812-490C-97DC-E5EC98D742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7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858C9-F75C-445A-9FD1-402FE30E7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4FEA75-87AD-4B99-8BF6-33A6908E9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C47B-537D-4640-BD2A-A1EA5283AE1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0C5F4C-0F84-4F4D-957E-2D0CAAA93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FFE0E9-2B04-4E11-97FF-1727498F6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01886-E812-490C-97DC-E5EC98D742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85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BC1A89-9967-4326-8A07-EB55AD745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C47B-537D-4640-BD2A-A1EA5283AE1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B4907E-071B-40CE-BA73-8BCF85EF6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5F21DC-3D5E-4BF7-9146-19EFD7B13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01886-E812-490C-97DC-E5EC98D742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98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829DD-8123-4464-AB5A-675B88EDE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14723-41E1-4F2D-8EE1-C8D352056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34E527-9552-4306-B58A-F45D66F529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AC448C-5E21-4677-8AC4-1D4F0CA5D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C47B-537D-4640-BD2A-A1EA5283AE1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7AA2D-1DAE-438C-BDE6-A39138C97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5FF71-2501-4188-A318-8D2F8D8EA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01886-E812-490C-97DC-E5EC98D742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084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E3822-375F-4F87-8EC4-6E55458D2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2338E7-CB3A-4212-90FB-F8DF649F11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78E61E-17F6-417C-A1E9-6035D15F2A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DCE790-E18A-49CC-BE09-EFE0DE8EA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C47B-537D-4640-BD2A-A1EA5283AE1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08A7B2-76E6-46A1-8400-DB498C1A1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868834-0C4A-420C-B444-DF203903F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01886-E812-490C-97DC-E5EC98D742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094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406D23-D8BC-41D5-A0D6-98D49ADDF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DA57CE-09B0-4860-9CCA-42DF448D9D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54F7F-E77E-4A6A-877F-9531EC4EB1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5C47B-537D-4640-BD2A-A1EA5283AE14}" type="datetimeFigureOut">
              <a:rPr lang="en-GB" smtClean="0"/>
              <a:t>11/09/2021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13564-4E57-45FE-B33E-CE9F789372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FA7661-E18D-4369-B387-D3B27C2D92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01886-E812-490C-97DC-E5EC98D742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833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621194-12BB-4685-856E-302ABCD30C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9135027"/>
              </p:ext>
            </p:extLst>
          </p:nvPr>
        </p:nvGraphicFramePr>
        <p:xfrm>
          <a:off x="4015409" y="96814"/>
          <a:ext cx="80264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6400">
                  <a:extLst>
                    <a:ext uri="{9D8B030D-6E8A-4147-A177-3AD203B41FA5}">
                      <a16:colId xmlns:a16="http://schemas.microsoft.com/office/drawing/2014/main" val="3083992164"/>
                    </a:ext>
                  </a:extLst>
                </a:gridCol>
              </a:tblGrid>
              <a:tr h="347086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How can we check a source for reliability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41249"/>
                  </a:ext>
                </a:extLst>
              </a:tr>
              <a:tr h="1720570">
                <a:tc>
                  <a:txBody>
                    <a:bodyPr/>
                    <a:lstStyle/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81418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368337"/>
              </p:ext>
            </p:extLst>
          </p:nvPr>
        </p:nvGraphicFramePr>
        <p:xfrm>
          <a:off x="150191" y="96814"/>
          <a:ext cx="366643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6435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DT16b: Reliability of online sources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55E8C8F-AE8D-402E-BA4F-693D46D66D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349472"/>
              </p:ext>
            </p:extLst>
          </p:nvPr>
        </p:nvGraphicFramePr>
        <p:xfrm>
          <a:off x="6061190" y="2348285"/>
          <a:ext cx="5980619" cy="420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80619">
                  <a:extLst>
                    <a:ext uri="{9D8B030D-6E8A-4147-A177-3AD203B41FA5}">
                      <a16:colId xmlns:a16="http://schemas.microsoft.com/office/drawing/2014/main" val="1972610003"/>
                    </a:ext>
                  </a:extLst>
                </a:gridCol>
              </a:tblGrid>
              <a:tr h="370809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User generated-reference sites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680283"/>
                  </a:ext>
                </a:extLst>
              </a:tr>
              <a:tr h="383875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86398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2211190"/>
              </p:ext>
            </p:extLst>
          </p:nvPr>
        </p:nvGraphicFramePr>
        <p:xfrm>
          <a:off x="150191" y="2348285"/>
          <a:ext cx="5793408" cy="4216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93408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263242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Indicators that an online source could be unreliable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850748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923824"/>
              </p:ext>
            </p:extLst>
          </p:nvPr>
        </p:nvGraphicFramePr>
        <p:xfrm>
          <a:off x="150191" y="488070"/>
          <a:ext cx="3666435" cy="1711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6435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373498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Description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1338366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It’s very easy to believe any content you see posted on a website, but have you ever stopped to think whether that is reliable?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2E1D687E-3686-4420-8A9F-7FA23AA35969}"/>
              </a:ext>
            </a:extLst>
          </p:cNvPr>
          <p:cNvSpPr/>
          <p:nvPr/>
        </p:nvSpPr>
        <p:spPr>
          <a:xfrm>
            <a:off x="3302592" y="3780402"/>
            <a:ext cx="2409292" cy="255884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7030A0"/>
                </a:solidFill>
                <a:latin typeface="Tw Cen MT" panose="020B0602020104020603" pitchFamily="34" charset="0"/>
              </a:rPr>
              <a:t>Accuracy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Some information found online could be inaccurate such as facts and opinions on personal blogs, social media and forums. User-generated reference sites such as Wikipedia can be edited at any time by any user.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2874145-A3C4-4DEE-9528-10234062E842}"/>
              </a:ext>
            </a:extLst>
          </p:cNvPr>
          <p:cNvSpPr/>
          <p:nvPr/>
        </p:nvSpPr>
        <p:spPr>
          <a:xfrm>
            <a:off x="268045" y="2828035"/>
            <a:ext cx="2802835" cy="202875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7030A0"/>
                </a:solidFill>
                <a:latin typeface="Tw Cen MT" panose="020B0602020104020603" pitchFamily="34" charset="0"/>
              </a:rPr>
              <a:t>Biased information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Biased information is also available on the Internet. This is the kind of information written from people’s perspective and points of view. A website such as Trip Advisor would be an example of a website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FA2489F-5B1E-4290-B8EC-C774A329DA46}"/>
              </a:ext>
            </a:extLst>
          </p:cNvPr>
          <p:cNvSpPr/>
          <p:nvPr/>
        </p:nvSpPr>
        <p:spPr>
          <a:xfrm>
            <a:off x="268044" y="5020968"/>
            <a:ext cx="2802835" cy="13182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7030A0"/>
                </a:solidFill>
                <a:latin typeface="Tw Cen MT" panose="020B0602020104020603" pitchFamily="34" charset="0"/>
              </a:rPr>
              <a:t>Date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Out of date information - as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information changes over time, old information can sometimes be unreliable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1026" name="Picture 2" descr="Inaccurate Icons - Download Free Vector Icons | Noun Project">
            <a:extLst>
              <a:ext uri="{FF2B5EF4-FFF2-40B4-BE49-F238E27FC236}">
                <a16:creationId xmlns:a16="http://schemas.microsoft.com/office/drawing/2014/main" id="{602E1E78-C07C-4864-B43B-B1DAB9E5B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853" y="2487959"/>
            <a:ext cx="1419031" cy="1419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22A30F06-FF87-4B78-AE6A-2CBD746418BB}"/>
              </a:ext>
            </a:extLst>
          </p:cNvPr>
          <p:cNvSpPr/>
          <p:nvPr/>
        </p:nvSpPr>
        <p:spPr>
          <a:xfrm>
            <a:off x="6175311" y="2828035"/>
            <a:ext cx="4413176" cy="8295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00B05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A site that allow users to contribute and share information. Examples include….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1028" name="Picture 4" descr="Wikipedia - Wikipedia">
            <a:extLst>
              <a:ext uri="{FF2B5EF4-FFF2-40B4-BE49-F238E27FC236}">
                <a16:creationId xmlns:a16="http://schemas.microsoft.com/office/drawing/2014/main" id="{287A5023-1B07-4EF0-9617-7E1966EE6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9636" y="2487959"/>
            <a:ext cx="1094319" cy="99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71CC601F-00A2-40F2-B58F-0C03DC6690A5}"/>
              </a:ext>
            </a:extLst>
          </p:cNvPr>
          <p:cNvSpPr/>
          <p:nvPr/>
        </p:nvSpPr>
        <p:spPr>
          <a:xfrm>
            <a:off x="6182601" y="3780403"/>
            <a:ext cx="5741353" cy="255884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Wikis: 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Websites that allow user to add or edit content collaboratively.  (e.g. Wikipedia)</a:t>
            </a:r>
          </a:p>
          <a:p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Internet forums/message boards: 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Allow people to hold discussions by posting messages about a certain subject. </a:t>
            </a:r>
          </a:p>
          <a:p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Newsgroups: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 Communities like message boards, that allow users to discuss a particular topic.</a:t>
            </a:r>
          </a:p>
          <a:p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Review sites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: Allows users to post reviews to inform potential customers of the product/service they are considering buying.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925363A-4D9A-45F6-871E-97694799FE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425998"/>
              </p:ext>
            </p:extLst>
          </p:nvPr>
        </p:nvGraphicFramePr>
        <p:xfrm>
          <a:off x="4153849" y="552106"/>
          <a:ext cx="7749520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74760">
                  <a:extLst>
                    <a:ext uri="{9D8B030D-6E8A-4147-A177-3AD203B41FA5}">
                      <a16:colId xmlns:a16="http://schemas.microsoft.com/office/drawing/2014/main" val="3495748825"/>
                    </a:ext>
                  </a:extLst>
                </a:gridCol>
                <a:gridCol w="3874760">
                  <a:extLst>
                    <a:ext uri="{9D8B030D-6E8A-4147-A177-3AD203B41FA5}">
                      <a16:colId xmlns:a16="http://schemas.microsoft.com/office/drawing/2014/main" val="2281355444"/>
                    </a:ext>
                  </a:extLst>
                </a:gridCol>
              </a:tblGrid>
              <a:tr h="38137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2060"/>
                          </a:solidFill>
                          <a:latin typeface="Tw Cen MT" panose="020B0602020104020603" pitchFamily="34" charset="0"/>
                        </a:rPr>
                        <a:t>Checking multiple sources to confirm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rgbClr val="002060"/>
                          </a:solidFill>
                          <a:latin typeface="Tw Cen MT" panose="020B0602020104020603" pitchFamily="34" charset="0"/>
                        </a:rPr>
                        <a:t>information found and to ensure a few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rgbClr val="002060"/>
                          </a:solidFill>
                          <a:latin typeface="Tw Cen MT" panose="020B0602020104020603" pitchFamily="34" charset="0"/>
                        </a:rPr>
                        <a:t>different sources of information state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rgbClr val="002060"/>
                          </a:solidFill>
                          <a:latin typeface="Tw Cen MT" panose="020B0602020104020603" pitchFamily="34" charset="0"/>
                        </a:rPr>
                        <a:t>the same information. 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2060"/>
                          </a:solidFill>
                          <a:latin typeface="Tw Cen MT" panose="020B0602020104020603" pitchFamily="34" charset="0"/>
                        </a:rPr>
                        <a:t>Using trustworthy and well-known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rgbClr val="002060"/>
                          </a:solidFill>
                          <a:latin typeface="Tw Cen MT" panose="020B0602020104020603" pitchFamily="34" charset="0"/>
                        </a:rPr>
                        <a:t>websites can help to ensure the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rgbClr val="002060"/>
                          </a:solidFill>
                          <a:latin typeface="Tw Cen MT" panose="020B0602020104020603" pitchFamily="34" charset="0"/>
                        </a:rPr>
                        <a:t>information found online is reliable.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rgbClr val="002060"/>
                          </a:solidFill>
                          <a:latin typeface="Tw Cen MT" panose="020B0602020104020603" pitchFamily="34" charset="0"/>
                        </a:rPr>
                        <a:t>Examples here could include BBC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rgbClr val="002060"/>
                          </a:solidFill>
                          <a:latin typeface="Tw Cen MT" panose="020B0602020104020603" pitchFamily="34" charset="0"/>
                        </a:rPr>
                        <a:t>News, WJEC and government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rgbClr val="002060"/>
                          </a:solidFill>
                          <a:latin typeface="Tw Cen MT" panose="020B0602020104020603" pitchFamily="34" charset="0"/>
                        </a:rPr>
                        <a:t>websites.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32689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2718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289</Words>
  <Application>Microsoft Office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2</cp:revision>
  <dcterms:created xsi:type="dcterms:W3CDTF">2021-09-11T17:34:40Z</dcterms:created>
  <dcterms:modified xsi:type="dcterms:W3CDTF">2021-09-11T17:53:43Z</dcterms:modified>
</cp:coreProperties>
</file>